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68"/>
    <p:restoredTop sz="94731"/>
  </p:normalViewPr>
  <p:slideViewPr>
    <p:cSldViewPr snapToGrid="0" snapToObjects="1">
      <p:cViewPr>
        <p:scale>
          <a:sx n="170" d="100"/>
          <a:sy n="170" d="100"/>
        </p:scale>
        <p:origin x="120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24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60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1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556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679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74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89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43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26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20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46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53B66-F38A-AF4F-B2CF-E14E3E19538A}" type="datetimeFigureOut">
              <a:rPr lang="de-DE" smtClean="0"/>
              <a:t>24.11.19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F4675-9981-B849-B7A1-1EDFFFF98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72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FBCAA88-46DE-8C40-9C53-1B0C31517A88}"/>
              </a:ext>
            </a:extLst>
          </p:cNvPr>
          <p:cNvSpPr/>
          <p:nvPr/>
        </p:nvSpPr>
        <p:spPr>
          <a:xfrm>
            <a:off x="3695075" y="1844281"/>
            <a:ext cx="1449914" cy="351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Herzöge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FFF99E6-91AD-4043-A7D2-217F7849178E}"/>
              </a:ext>
            </a:extLst>
          </p:cNvPr>
          <p:cNvSpPr/>
          <p:nvPr/>
        </p:nvSpPr>
        <p:spPr>
          <a:xfrm>
            <a:off x="3695075" y="2281494"/>
            <a:ext cx="1449914" cy="351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Grafen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D8910D5-5E21-634C-8744-21F5814B6F60}"/>
              </a:ext>
            </a:extLst>
          </p:cNvPr>
          <p:cNvSpPr/>
          <p:nvPr/>
        </p:nvSpPr>
        <p:spPr>
          <a:xfrm>
            <a:off x="3695075" y="2718707"/>
            <a:ext cx="1449914" cy="351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Freiherren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E265C4-4327-8E4A-A8D4-5FD452ADAFF8}"/>
              </a:ext>
            </a:extLst>
          </p:cNvPr>
          <p:cNvSpPr/>
          <p:nvPr/>
        </p:nvSpPr>
        <p:spPr>
          <a:xfrm>
            <a:off x="3237875" y="3225875"/>
            <a:ext cx="2353456" cy="4542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Ritter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Edelknechte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D8AA9E-30E2-8A40-9F11-C938D9AEED14}"/>
              </a:ext>
            </a:extLst>
          </p:cNvPr>
          <p:cNvSpPr/>
          <p:nvPr/>
        </p:nvSpPr>
        <p:spPr>
          <a:xfrm>
            <a:off x="3479399" y="3873195"/>
            <a:ext cx="1881266" cy="7087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Freie Bauern</a:t>
            </a:r>
          </a:p>
          <a:p>
            <a:pPr algn="ctr"/>
            <a:r>
              <a:rPr lang="de-DE" sz="600" dirty="0">
                <a:solidFill>
                  <a:schemeClr val="bg1"/>
                </a:solidFill>
              </a:rPr>
              <a:t>Den vergleichsweise wenigen freien Bauern gehörte das Land, das sie bewirtschafteten, möglicherweise bereits seit Generationen.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7FA131F-06D3-8647-860F-BADA98F9338A}"/>
              </a:ext>
            </a:extLst>
          </p:cNvPr>
          <p:cNvSpPr/>
          <p:nvPr/>
        </p:nvSpPr>
        <p:spPr>
          <a:xfrm>
            <a:off x="3479400" y="4632486"/>
            <a:ext cx="1881265" cy="7087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Hörige Halbfreie</a:t>
            </a:r>
          </a:p>
          <a:p>
            <a:pPr algn="ctr"/>
            <a:r>
              <a:rPr lang="de-CH" sz="600" dirty="0">
                <a:solidFill>
                  <a:schemeClr val="tx1"/>
                </a:solidFill>
              </a:rPr>
              <a:t>Als Halbfreie/Hörige blieben die Betroffenen zwar persönlich frei, mussten jedoch zukünftig ihre Dienste einem Lehnsherrn unterstellen (Fron- und Militärdienste) und ihm aus dem erwirtschafteten Ertrag Abgaben leisten.</a:t>
            </a:r>
            <a:endParaRPr lang="de-DE" sz="6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9CD4CB4-B5DD-E94A-9524-54B81B7E1783}"/>
              </a:ext>
            </a:extLst>
          </p:cNvPr>
          <p:cNvSpPr/>
          <p:nvPr/>
        </p:nvSpPr>
        <p:spPr>
          <a:xfrm>
            <a:off x="3470223" y="5391777"/>
            <a:ext cx="1881266" cy="708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Leibeigene</a:t>
            </a:r>
          </a:p>
          <a:p>
            <a:pPr algn="ctr"/>
            <a:r>
              <a:rPr lang="de-DE" sz="600" dirty="0">
                <a:solidFill>
                  <a:schemeClr val="tx1"/>
                </a:solidFill>
              </a:rPr>
              <a:t>Die Leibeigenen oder Unfreien hatten zu den unangenehmen Auflagen der Hörigen auch noch eine pro Kopf Abgabe aller auf dem Hof lebenden Menschen an den Lehensherren zu entrichten.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4F8C560-1BC6-A642-B635-0825624E4146}"/>
              </a:ext>
            </a:extLst>
          </p:cNvPr>
          <p:cNvSpPr/>
          <p:nvPr/>
        </p:nvSpPr>
        <p:spPr>
          <a:xfrm>
            <a:off x="1135936" y="3873195"/>
            <a:ext cx="1967027" cy="7087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Patrizier</a:t>
            </a:r>
          </a:p>
          <a:p>
            <a:pPr algn="ctr"/>
            <a:r>
              <a:rPr lang="de-DE" sz="1000" dirty="0">
                <a:solidFill>
                  <a:schemeClr val="bg1"/>
                </a:solidFill>
              </a:rPr>
              <a:t>Adelige und geistliche Stadtherren</a:t>
            </a:r>
          </a:p>
          <a:p>
            <a:pPr algn="ctr"/>
            <a:r>
              <a:rPr lang="de-DE" sz="1000" dirty="0">
                <a:solidFill>
                  <a:schemeClr val="bg1"/>
                </a:solidFill>
              </a:rPr>
              <a:t>Grundbesitzer</a:t>
            </a:r>
          </a:p>
          <a:p>
            <a:pPr algn="ctr"/>
            <a:r>
              <a:rPr lang="de-DE" sz="1000" dirty="0">
                <a:solidFill>
                  <a:schemeClr val="bg1"/>
                </a:solidFill>
              </a:rPr>
              <a:t>Fernhandelskaufleute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3BC46E-7AE5-834C-BC98-7B389B787E5F}"/>
              </a:ext>
            </a:extLst>
          </p:cNvPr>
          <p:cNvSpPr/>
          <p:nvPr/>
        </p:nvSpPr>
        <p:spPr>
          <a:xfrm>
            <a:off x="1135935" y="4633679"/>
            <a:ext cx="1967027" cy="7076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Bürger</a:t>
            </a: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Beamte (Juristen, Schreiber, Arzt)</a:t>
            </a: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Handwerker / Krämer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C24A6B9-8019-DA41-946B-01D6D35C885E}"/>
              </a:ext>
            </a:extLst>
          </p:cNvPr>
          <p:cNvSpPr/>
          <p:nvPr/>
        </p:nvSpPr>
        <p:spPr>
          <a:xfrm>
            <a:off x="1135934" y="5391777"/>
            <a:ext cx="1967027" cy="708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Unterstand</a:t>
            </a: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unehrliche Berufe</a:t>
            </a: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niedere Bedienstete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BC27342-085C-DC4C-B306-591300FAAC9D}"/>
              </a:ext>
            </a:extLst>
          </p:cNvPr>
          <p:cNvSpPr/>
          <p:nvPr/>
        </p:nvSpPr>
        <p:spPr>
          <a:xfrm>
            <a:off x="5717978" y="3873195"/>
            <a:ext cx="1881266" cy="7087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Klerus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82B7474-587A-E045-92F1-6D6493D8C808}"/>
              </a:ext>
            </a:extLst>
          </p:cNvPr>
          <p:cNvSpPr/>
          <p:nvPr/>
        </p:nvSpPr>
        <p:spPr>
          <a:xfrm>
            <a:off x="3814997" y="1337113"/>
            <a:ext cx="1191718" cy="351779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König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5DF451D-FE0B-FF4F-B657-68860EFFCC46}"/>
              </a:ext>
            </a:extLst>
          </p:cNvPr>
          <p:cNvSpPr/>
          <p:nvPr/>
        </p:nvSpPr>
        <p:spPr>
          <a:xfrm>
            <a:off x="5787065" y="3225875"/>
            <a:ext cx="1743091" cy="4542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Äbte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5E5A8EC-75C3-9A4C-9C0F-469F00868436}"/>
              </a:ext>
            </a:extLst>
          </p:cNvPr>
          <p:cNvSpPr/>
          <p:nvPr/>
        </p:nvSpPr>
        <p:spPr>
          <a:xfrm>
            <a:off x="5933654" y="1844281"/>
            <a:ext cx="1449914" cy="351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Bischöfe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0DD980D-A81B-9B45-9CC0-77B725D0844F}"/>
              </a:ext>
            </a:extLst>
          </p:cNvPr>
          <p:cNvSpPr/>
          <p:nvPr/>
        </p:nvSpPr>
        <p:spPr>
          <a:xfrm>
            <a:off x="6115986" y="1337113"/>
            <a:ext cx="1109273" cy="351779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Papst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CA464B6-43A5-3A4A-90B7-982AA164E3D8}"/>
              </a:ext>
            </a:extLst>
          </p:cNvPr>
          <p:cNvSpPr txBox="1"/>
          <p:nvPr/>
        </p:nvSpPr>
        <p:spPr>
          <a:xfrm rot="16200000">
            <a:off x="2717249" y="229973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Hoher Adel</a:t>
            </a:r>
          </a:p>
        </p:txBody>
      </p:sp>
      <p:sp>
        <p:nvSpPr>
          <p:cNvPr id="21" name="Geschweifte Klammer links 20">
            <a:extLst>
              <a:ext uri="{FF2B5EF4-FFF2-40B4-BE49-F238E27FC236}">
                <a16:creationId xmlns:a16="http://schemas.microsoft.com/office/drawing/2014/main" id="{A7257A37-E8B0-2D4D-AE4D-1216BEFCE1E5}"/>
              </a:ext>
            </a:extLst>
          </p:cNvPr>
          <p:cNvSpPr/>
          <p:nvPr/>
        </p:nvSpPr>
        <p:spPr>
          <a:xfrm>
            <a:off x="3365292" y="2020170"/>
            <a:ext cx="262328" cy="87442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F992D25-0C0C-054F-86AE-EDEDC805B31B}"/>
              </a:ext>
            </a:extLst>
          </p:cNvPr>
          <p:cNvSpPr txBox="1"/>
          <p:nvPr/>
        </p:nvSpPr>
        <p:spPr>
          <a:xfrm>
            <a:off x="1932085" y="3321500"/>
            <a:ext cx="1091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Niederer Adel</a:t>
            </a:r>
          </a:p>
        </p:txBody>
      </p:sp>
      <p:sp>
        <p:nvSpPr>
          <p:cNvPr id="23" name="Geschweifte Klammer links 22">
            <a:extLst>
              <a:ext uri="{FF2B5EF4-FFF2-40B4-BE49-F238E27FC236}">
                <a16:creationId xmlns:a16="http://schemas.microsoft.com/office/drawing/2014/main" id="{A9B3E130-5080-0346-A57B-77EFFD25BAE0}"/>
              </a:ext>
            </a:extLst>
          </p:cNvPr>
          <p:cNvSpPr/>
          <p:nvPr/>
        </p:nvSpPr>
        <p:spPr>
          <a:xfrm>
            <a:off x="2995895" y="3232793"/>
            <a:ext cx="134914" cy="44037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07FFE89-3322-AD41-8449-E50DB295E116}"/>
              </a:ext>
            </a:extLst>
          </p:cNvPr>
          <p:cNvSpPr txBox="1"/>
          <p:nvPr/>
        </p:nvSpPr>
        <p:spPr>
          <a:xfrm rot="16200000">
            <a:off x="5170740" y="2110790"/>
            <a:ext cx="767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Dynasten</a:t>
            </a:r>
          </a:p>
        </p:txBody>
      </p:sp>
      <p:sp>
        <p:nvSpPr>
          <p:cNvPr id="25" name="Geschweifte Klammer rechts 24">
            <a:extLst>
              <a:ext uri="{FF2B5EF4-FFF2-40B4-BE49-F238E27FC236}">
                <a16:creationId xmlns:a16="http://schemas.microsoft.com/office/drawing/2014/main" id="{7D2463A1-40D6-D44E-B0B6-BE1D26D038C0}"/>
              </a:ext>
            </a:extLst>
          </p:cNvPr>
          <p:cNvSpPr/>
          <p:nvPr/>
        </p:nvSpPr>
        <p:spPr>
          <a:xfrm>
            <a:off x="5212444" y="2020170"/>
            <a:ext cx="243976" cy="525421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D50C1A1-7183-CA40-989F-55A7AF38EADC}"/>
              </a:ext>
            </a:extLst>
          </p:cNvPr>
          <p:cNvSpPr txBox="1"/>
          <p:nvPr/>
        </p:nvSpPr>
        <p:spPr>
          <a:xfrm>
            <a:off x="2948793" y="389356"/>
            <a:ext cx="311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Soziale Pyramide im Mittelalter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95B2097F-7413-474B-9E97-6E835D934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961" y="1175559"/>
            <a:ext cx="579800" cy="51127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B8BDCB3-A68A-924A-8B23-A85243859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316" y="1757821"/>
            <a:ext cx="523756" cy="45421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7184A8A-D4B9-3742-B919-7AB843414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606" y="2274716"/>
            <a:ext cx="714187" cy="36533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FE95332-9543-BE4B-BC7A-CC600860B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684" y="2746680"/>
            <a:ext cx="794479" cy="27310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238F89F-C04F-1546-862A-CA80FA666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515" y="1717232"/>
            <a:ext cx="694476" cy="564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026244D-0BC3-3245-B3FB-3D8AA0264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8716" y="3092936"/>
            <a:ext cx="686010" cy="73156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4CFE51C-D2CD-9B48-A9EE-E27F0AB3F4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410"/>
          <a:stretch/>
        </p:blipFill>
        <p:spPr>
          <a:xfrm>
            <a:off x="1148963" y="2931191"/>
            <a:ext cx="633903" cy="85423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01960BF-CAA5-2C42-93B5-38D77D4A7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485" y="3873195"/>
            <a:ext cx="470181" cy="70879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004166FC-E71D-884D-8B5F-CC8A79D2F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263" y="4626088"/>
            <a:ext cx="906626" cy="991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037F9DD-CA3F-BF4C-AF87-9D128D82C9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6615" y="3873195"/>
            <a:ext cx="570211" cy="74444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7E7CF32-35D6-524A-946F-C11BAA9B0D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5916" y="994469"/>
            <a:ext cx="520075" cy="7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4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FBCAA88-46DE-8C40-9C53-1B0C31517A88}"/>
              </a:ext>
            </a:extLst>
          </p:cNvPr>
          <p:cNvSpPr/>
          <p:nvPr/>
        </p:nvSpPr>
        <p:spPr>
          <a:xfrm>
            <a:off x="3695075" y="1844281"/>
            <a:ext cx="1449914" cy="351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Duke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FFF99E6-91AD-4043-A7D2-217F7849178E}"/>
              </a:ext>
            </a:extLst>
          </p:cNvPr>
          <p:cNvSpPr/>
          <p:nvPr/>
        </p:nvSpPr>
        <p:spPr>
          <a:xfrm>
            <a:off x="3695075" y="2281494"/>
            <a:ext cx="1449914" cy="351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Earl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D8910D5-5E21-634C-8744-21F5814B6F60}"/>
              </a:ext>
            </a:extLst>
          </p:cNvPr>
          <p:cNvSpPr/>
          <p:nvPr/>
        </p:nvSpPr>
        <p:spPr>
          <a:xfrm>
            <a:off x="3695075" y="2718707"/>
            <a:ext cx="1449914" cy="351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Baron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E265C4-4327-8E4A-A8D4-5FD452ADAFF8}"/>
              </a:ext>
            </a:extLst>
          </p:cNvPr>
          <p:cNvSpPr/>
          <p:nvPr/>
        </p:nvSpPr>
        <p:spPr>
          <a:xfrm>
            <a:off x="3237875" y="3225875"/>
            <a:ext cx="2353456" cy="4542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Knights</a:t>
            </a:r>
          </a:p>
          <a:p>
            <a:pPr algn="ctr"/>
            <a:r>
              <a:rPr lang="de-DE" sz="1200" dirty="0" err="1">
                <a:solidFill>
                  <a:schemeClr val="tx1"/>
                </a:solidFill>
              </a:rPr>
              <a:t>Nobelman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8D8AA9E-30E2-8A40-9F11-C938D9AEED14}"/>
              </a:ext>
            </a:extLst>
          </p:cNvPr>
          <p:cNvSpPr/>
          <p:nvPr/>
        </p:nvSpPr>
        <p:spPr>
          <a:xfrm>
            <a:off x="3479399" y="3873195"/>
            <a:ext cx="1881266" cy="7087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Free Farmers</a:t>
            </a:r>
          </a:p>
          <a:p>
            <a:pPr algn="ctr"/>
            <a:r>
              <a:rPr lang="de-DE" sz="600" dirty="0">
                <a:solidFill>
                  <a:schemeClr val="bg1"/>
                </a:solidFill>
              </a:rPr>
              <a:t>The </a:t>
            </a:r>
            <a:r>
              <a:rPr lang="de-DE" sz="600" dirty="0" err="1">
                <a:solidFill>
                  <a:schemeClr val="bg1"/>
                </a:solidFill>
              </a:rPr>
              <a:t>comparatively</a:t>
            </a:r>
            <a:r>
              <a:rPr lang="de-DE" sz="600" dirty="0">
                <a:solidFill>
                  <a:schemeClr val="bg1"/>
                </a:solidFill>
              </a:rPr>
              <a:t> </a:t>
            </a:r>
            <a:r>
              <a:rPr lang="de-DE" sz="600" dirty="0" err="1">
                <a:solidFill>
                  <a:schemeClr val="bg1"/>
                </a:solidFill>
              </a:rPr>
              <a:t>few</a:t>
            </a:r>
            <a:r>
              <a:rPr lang="de-DE" sz="600" dirty="0">
                <a:solidFill>
                  <a:schemeClr val="bg1"/>
                </a:solidFill>
              </a:rPr>
              <a:t> </a:t>
            </a:r>
            <a:r>
              <a:rPr lang="de-DE" sz="600" dirty="0" err="1">
                <a:solidFill>
                  <a:schemeClr val="bg1"/>
                </a:solidFill>
              </a:rPr>
              <a:t>free</a:t>
            </a:r>
            <a:r>
              <a:rPr lang="de-DE" sz="600" dirty="0">
                <a:solidFill>
                  <a:schemeClr val="bg1"/>
                </a:solidFill>
              </a:rPr>
              <a:t> </a:t>
            </a:r>
            <a:r>
              <a:rPr lang="de-DE" sz="600" dirty="0" err="1">
                <a:solidFill>
                  <a:schemeClr val="bg1"/>
                </a:solidFill>
              </a:rPr>
              <a:t>farmers</a:t>
            </a:r>
            <a:r>
              <a:rPr lang="de-DE" sz="600" dirty="0">
                <a:solidFill>
                  <a:schemeClr val="bg1"/>
                </a:solidFill>
              </a:rPr>
              <a:t> </a:t>
            </a:r>
            <a:r>
              <a:rPr lang="de-DE" sz="600" dirty="0" err="1">
                <a:solidFill>
                  <a:schemeClr val="bg1"/>
                </a:solidFill>
              </a:rPr>
              <a:t>owned</a:t>
            </a:r>
            <a:r>
              <a:rPr lang="de-DE" sz="600" dirty="0">
                <a:solidFill>
                  <a:schemeClr val="bg1"/>
                </a:solidFill>
              </a:rPr>
              <a:t> </a:t>
            </a:r>
            <a:r>
              <a:rPr lang="de-DE" sz="600" dirty="0" err="1">
                <a:solidFill>
                  <a:schemeClr val="bg1"/>
                </a:solidFill>
              </a:rPr>
              <a:t>the</a:t>
            </a:r>
            <a:r>
              <a:rPr lang="de-DE" sz="600" dirty="0">
                <a:solidFill>
                  <a:schemeClr val="bg1"/>
                </a:solidFill>
              </a:rPr>
              <a:t> </a:t>
            </a:r>
            <a:r>
              <a:rPr lang="de-DE" sz="600" dirty="0" err="1">
                <a:solidFill>
                  <a:schemeClr val="bg1"/>
                </a:solidFill>
              </a:rPr>
              <a:t>land</a:t>
            </a:r>
            <a:r>
              <a:rPr lang="de-DE" sz="600" dirty="0">
                <a:solidFill>
                  <a:schemeClr val="bg1"/>
                </a:solidFill>
              </a:rPr>
              <a:t> </a:t>
            </a:r>
            <a:r>
              <a:rPr lang="de-DE" sz="600" dirty="0" err="1">
                <a:solidFill>
                  <a:schemeClr val="bg1"/>
                </a:solidFill>
              </a:rPr>
              <a:t>they</a:t>
            </a:r>
            <a:r>
              <a:rPr lang="de-DE" sz="600" dirty="0">
                <a:solidFill>
                  <a:schemeClr val="bg1"/>
                </a:solidFill>
              </a:rPr>
              <a:t> </a:t>
            </a:r>
            <a:r>
              <a:rPr lang="de-DE" sz="600" dirty="0" err="1">
                <a:solidFill>
                  <a:schemeClr val="bg1"/>
                </a:solidFill>
              </a:rPr>
              <a:t>farmed</a:t>
            </a:r>
            <a:r>
              <a:rPr lang="de-DE" sz="600" dirty="0">
                <a:solidFill>
                  <a:schemeClr val="bg1"/>
                </a:solidFill>
              </a:rPr>
              <a:t>, </a:t>
            </a:r>
            <a:r>
              <a:rPr lang="de-DE" sz="600" dirty="0" err="1">
                <a:solidFill>
                  <a:schemeClr val="bg1"/>
                </a:solidFill>
              </a:rPr>
              <a:t>possibly</a:t>
            </a:r>
            <a:r>
              <a:rPr lang="de-DE" sz="600" dirty="0">
                <a:solidFill>
                  <a:schemeClr val="bg1"/>
                </a:solidFill>
              </a:rPr>
              <a:t> </a:t>
            </a:r>
            <a:r>
              <a:rPr lang="de-DE" sz="600" dirty="0" err="1">
                <a:solidFill>
                  <a:schemeClr val="bg1"/>
                </a:solidFill>
              </a:rPr>
              <a:t>for</a:t>
            </a:r>
            <a:r>
              <a:rPr lang="de-DE" sz="600" dirty="0">
                <a:solidFill>
                  <a:schemeClr val="bg1"/>
                </a:solidFill>
              </a:rPr>
              <a:t> </a:t>
            </a:r>
            <a:r>
              <a:rPr lang="de-DE" sz="600" dirty="0" err="1">
                <a:solidFill>
                  <a:schemeClr val="bg1"/>
                </a:solidFill>
              </a:rPr>
              <a:t>generations</a:t>
            </a:r>
            <a:r>
              <a:rPr lang="de-DE" sz="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7FA131F-06D3-8647-860F-BADA98F9338A}"/>
              </a:ext>
            </a:extLst>
          </p:cNvPr>
          <p:cNvSpPr/>
          <p:nvPr/>
        </p:nvSpPr>
        <p:spPr>
          <a:xfrm>
            <a:off x="3479400" y="4632486"/>
            <a:ext cx="1881265" cy="7087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Bondsmen</a:t>
            </a:r>
            <a:endParaRPr lang="de-DE" sz="1200" dirty="0">
              <a:solidFill>
                <a:schemeClr val="tx1"/>
              </a:solidFill>
            </a:endParaRPr>
          </a:p>
          <a:p>
            <a:pPr algn="ctr"/>
            <a:r>
              <a:rPr lang="de-CH" sz="600" dirty="0">
                <a:solidFill>
                  <a:schemeClr val="tx1"/>
                </a:solidFill>
              </a:rPr>
              <a:t>As </a:t>
            </a:r>
            <a:r>
              <a:rPr lang="de-CH" sz="600" dirty="0" err="1">
                <a:solidFill>
                  <a:schemeClr val="tx1"/>
                </a:solidFill>
              </a:rPr>
              <a:t>bondsmen</a:t>
            </a:r>
            <a:r>
              <a:rPr lang="de-CH" sz="600" dirty="0">
                <a:solidFill>
                  <a:schemeClr val="tx1"/>
                </a:solidFill>
              </a:rPr>
              <a:t>, </a:t>
            </a:r>
            <a:r>
              <a:rPr lang="de-CH" sz="600" dirty="0" err="1">
                <a:solidFill>
                  <a:schemeClr val="tx1"/>
                </a:solidFill>
              </a:rPr>
              <a:t>those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affected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remained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personally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free</a:t>
            </a:r>
            <a:r>
              <a:rPr lang="de-CH" sz="600" dirty="0">
                <a:solidFill>
                  <a:schemeClr val="tx1"/>
                </a:solidFill>
              </a:rPr>
              <a:t>, but in </a:t>
            </a:r>
            <a:r>
              <a:rPr lang="de-CH" sz="600" dirty="0" err="1">
                <a:solidFill>
                  <a:schemeClr val="tx1"/>
                </a:solidFill>
              </a:rPr>
              <a:t>future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they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had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to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subordinate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their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services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to</a:t>
            </a:r>
            <a:r>
              <a:rPr lang="de-CH" sz="600" dirty="0">
                <a:solidFill>
                  <a:schemeClr val="tx1"/>
                </a:solidFill>
              </a:rPr>
              <a:t> a </a:t>
            </a:r>
            <a:r>
              <a:rPr lang="de-CH" sz="600" dirty="0" err="1">
                <a:solidFill>
                  <a:schemeClr val="tx1"/>
                </a:solidFill>
              </a:rPr>
              <a:t>vassal</a:t>
            </a:r>
            <a:r>
              <a:rPr lang="de-CH" sz="600" dirty="0">
                <a:solidFill>
                  <a:schemeClr val="tx1"/>
                </a:solidFill>
              </a:rPr>
              <a:t> (front </a:t>
            </a:r>
            <a:r>
              <a:rPr lang="de-CH" sz="600" dirty="0" err="1">
                <a:solidFill>
                  <a:schemeClr val="tx1"/>
                </a:solidFill>
              </a:rPr>
              <a:t>and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military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service</a:t>
            </a:r>
            <a:r>
              <a:rPr lang="de-CH" sz="600" dirty="0">
                <a:solidFill>
                  <a:schemeClr val="tx1"/>
                </a:solidFill>
              </a:rPr>
              <a:t>) </a:t>
            </a:r>
            <a:r>
              <a:rPr lang="de-CH" sz="600" dirty="0" err="1">
                <a:solidFill>
                  <a:schemeClr val="tx1"/>
                </a:solidFill>
              </a:rPr>
              <a:t>and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pay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taxes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to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him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from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the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income</a:t>
            </a:r>
            <a:r>
              <a:rPr lang="de-CH" sz="600" dirty="0">
                <a:solidFill>
                  <a:schemeClr val="tx1"/>
                </a:solidFill>
              </a:rPr>
              <a:t> </a:t>
            </a:r>
            <a:r>
              <a:rPr lang="de-CH" sz="600" dirty="0" err="1">
                <a:solidFill>
                  <a:schemeClr val="tx1"/>
                </a:solidFill>
              </a:rPr>
              <a:t>earned</a:t>
            </a:r>
            <a:r>
              <a:rPr lang="de-CH" sz="600" dirty="0">
                <a:solidFill>
                  <a:schemeClr val="tx1"/>
                </a:solidFill>
              </a:rPr>
              <a:t>.</a:t>
            </a:r>
            <a:endParaRPr lang="de-DE" sz="6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9CD4CB4-B5DD-E94A-9524-54B81B7E1783}"/>
              </a:ext>
            </a:extLst>
          </p:cNvPr>
          <p:cNvSpPr/>
          <p:nvPr/>
        </p:nvSpPr>
        <p:spPr>
          <a:xfrm>
            <a:off x="3470223" y="5391777"/>
            <a:ext cx="1881266" cy="708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Serf</a:t>
            </a:r>
            <a:endParaRPr lang="de-DE" sz="1200" dirty="0">
              <a:solidFill>
                <a:schemeClr val="tx1"/>
              </a:solidFill>
            </a:endParaRPr>
          </a:p>
          <a:p>
            <a:pPr algn="ctr"/>
            <a:r>
              <a:rPr lang="de-DE" sz="600" dirty="0">
                <a:solidFill>
                  <a:schemeClr val="tx1"/>
                </a:solidFill>
              </a:rPr>
              <a:t>In </a:t>
            </a:r>
            <a:r>
              <a:rPr lang="de-DE" sz="600" dirty="0" err="1">
                <a:solidFill>
                  <a:schemeClr val="tx1"/>
                </a:solidFill>
              </a:rPr>
              <a:t>addition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to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the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unpleasant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conditions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imposed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by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the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bondmen</a:t>
            </a:r>
            <a:r>
              <a:rPr lang="de-DE" sz="600" dirty="0">
                <a:solidFill>
                  <a:schemeClr val="tx1"/>
                </a:solidFill>
              </a:rPr>
              <a:t>, </a:t>
            </a:r>
            <a:r>
              <a:rPr lang="de-DE" sz="600" dirty="0" err="1">
                <a:solidFill>
                  <a:schemeClr val="tx1"/>
                </a:solidFill>
              </a:rPr>
              <a:t>the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serfs</a:t>
            </a:r>
            <a:r>
              <a:rPr lang="de-DE" sz="600" dirty="0">
                <a:solidFill>
                  <a:schemeClr val="tx1"/>
                </a:solidFill>
              </a:rPr>
              <a:t> also </a:t>
            </a:r>
            <a:r>
              <a:rPr lang="de-DE" sz="600" dirty="0" err="1">
                <a:solidFill>
                  <a:schemeClr val="tx1"/>
                </a:solidFill>
              </a:rPr>
              <a:t>had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to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pay</a:t>
            </a:r>
            <a:r>
              <a:rPr lang="de-DE" sz="600" dirty="0">
                <a:solidFill>
                  <a:schemeClr val="tx1"/>
                </a:solidFill>
              </a:rPr>
              <a:t> a per </a:t>
            </a:r>
            <a:r>
              <a:rPr lang="de-DE" sz="600" dirty="0" err="1">
                <a:solidFill>
                  <a:schemeClr val="tx1"/>
                </a:solidFill>
              </a:rPr>
              <a:t>capita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tax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of</a:t>
            </a:r>
            <a:r>
              <a:rPr lang="de-DE" sz="600" dirty="0">
                <a:solidFill>
                  <a:schemeClr val="tx1"/>
                </a:solidFill>
              </a:rPr>
              <a:t> all </a:t>
            </a:r>
            <a:r>
              <a:rPr lang="de-DE" sz="600" dirty="0" err="1">
                <a:solidFill>
                  <a:schemeClr val="tx1"/>
                </a:solidFill>
              </a:rPr>
              <a:t>people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living</a:t>
            </a:r>
            <a:r>
              <a:rPr lang="de-DE" sz="600" dirty="0">
                <a:solidFill>
                  <a:schemeClr val="tx1"/>
                </a:solidFill>
              </a:rPr>
              <a:t> on </a:t>
            </a:r>
            <a:r>
              <a:rPr lang="de-DE" sz="600" dirty="0" err="1">
                <a:solidFill>
                  <a:schemeClr val="tx1"/>
                </a:solidFill>
              </a:rPr>
              <a:t>the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farm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to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the</a:t>
            </a:r>
            <a:r>
              <a:rPr lang="de-DE" sz="600" dirty="0">
                <a:solidFill>
                  <a:schemeClr val="tx1"/>
                </a:solidFill>
              </a:rPr>
              <a:t> </a:t>
            </a:r>
            <a:r>
              <a:rPr lang="de-DE" sz="600" dirty="0" err="1">
                <a:solidFill>
                  <a:schemeClr val="tx1"/>
                </a:solidFill>
              </a:rPr>
              <a:t>vassals</a:t>
            </a:r>
            <a:r>
              <a:rPr lang="de-DE" sz="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4F8C560-1BC6-A642-B635-0825624E4146}"/>
              </a:ext>
            </a:extLst>
          </p:cNvPr>
          <p:cNvSpPr/>
          <p:nvPr/>
        </p:nvSpPr>
        <p:spPr>
          <a:xfrm>
            <a:off x="1135936" y="3873195"/>
            <a:ext cx="2066092" cy="7087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solidFill>
                  <a:schemeClr val="bg1"/>
                </a:solidFill>
              </a:rPr>
              <a:t>Patricians</a:t>
            </a:r>
            <a:endParaRPr lang="de-DE" sz="1200" dirty="0">
              <a:solidFill>
                <a:schemeClr val="bg1"/>
              </a:solidFill>
            </a:endParaRPr>
          </a:p>
          <a:p>
            <a:pPr algn="ctr"/>
            <a:r>
              <a:rPr lang="de-DE" sz="1000" dirty="0">
                <a:solidFill>
                  <a:schemeClr val="bg1"/>
                </a:solidFill>
              </a:rPr>
              <a:t>Noble </a:t>
            </a:r>
            <a:r>
              <a:rPr lang="de-DE" sz="1000" dirty="0" err="1">
                <a:solidFill>
                  <a:schemeClr val="bg1"/>
                </a:solidFill>
              </a:rPr>
              <a:t>and</a:t>
            </a:r>
            <a:r>
              <a:rPr lang="de-DE" sz="1000" dirty="0">
                <a:solidFill>
                  <a:schemeClr val="bg1"/>
                </a:solidFill>
              </a:rPr>
              <a:t> spiritual Lords </a:t>
            </a:r>
            <a:r>
              <a:rPr lang="de-DE" sz="1000" dirty="0" err="1">
                <a:solidFill>
                  <a:schemeClr val="bg1"/>
                </a:solidFill>
              </a:rPr>
              <a:t>of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  <a:r>
              <a:rPr lang="de-DE" sz="1000" dirty="0" err="1">
                <a:solidFill>
                  <a:schemeClr val="bg1"/>
                </a:solidFill>
              </a:rPr>
              <a:t>the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  <a:r>
              <a:rPr lang="de-DE" sz="1000" dirty="0" err="1">
                <a:solidFill>
                  <a:schemeClr val="bg1"/>
                </a:solidFill>
              </a:rPr>
              <a:t>city</a:t>
            </a:r>
            <a:endParaRPr lang="de-DE" sz="1000" dirty="0">
              <a:solidFill>
                <a:schemeClr val="bg1"/>
              </a:solidFill>
            </a:endParaRPr>
          </a:p>
          <a:p>
            <a:pPr algn="ctr"/>
            <a:r>
              <a:rPr lang="de-DE" sz="1000" dirty="0" err="1">
                <a:solidFill>
                  <a:schemeClr val="bg1"/>
                </a:solidFill>
              </a:rPr>
              <a:t>Landowner</a:t>
            </a:r>
            <a:endParaRPr lang="de-DE" sz="1000" dirty="0">
              <a:solidFill>
                <a:schemeClr val="bg1"/>
              </a:solidFill>
            </a:endParaRPr>
          </a:p>
          <a:p>
            <a:pPr algn="ctr"/>
            <a:r>
              <a:rPr lang="de-DE" sz="1000" dirty="0">
                <a:solidFill>
                  <a:schemeClr val="bg1"/>
                </a:solidFill>
              </a:rPr>
              <a:t>Traders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3BC46E-7AE5-834C-BC98-7B389B787E5F}"/>
              </a:ext>
            </a:extLst>
          </p:cNvPr>
          <p:cNvSpPr/>
          <p:nvPr/>
        </p:nvSpPr>
        <p:spPr>
          <a:xfrm>
            <a:off x="1150346" y="4638839"/>
            <a:ext cx="2051682" cy="7076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Citizen</a:t>
            </a:r>
            <a:endParaRPr lang="de-DE" sz="1200" dirty="0">
              <a:solidFill>
                <a:schemeClr val="tx1"/>
              </a:solidFill>
            </a:endParaRPr>
          </a:p>
          <a:p>
            <a:pPr algn="ctr"/>
            <a:r>
              <a:rPr lang="de-DE" sz="1000" dirty="0" err="1">
                <a:solidFill>
                  <a:schemeClr val="tx1"/>
                </a:solidFill>
              </a:rPr>
              <a:t>Civil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Servants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(</a:t>
            </a:r>
            <a:r>
              <a:rPr lang="de-DE" sz="1000" dirty="0" err="1">
                <a:solidFill>
                  <a:schemeClr val="tx1"/>
                </a:solidFill>
              </a:rPr>
              <a:t>Lawyers</a:t>
            </a:r>
            <a:r>
              <a:rPr lang="de-DE" sz="1000" dirty="0">
                <a:solidFill>
                  <a:schemeClr val="tx1"/>
                </a:solidFill>
              </a:rPr>
              <a:t>, Clerks, </a:t>
            </a:r>
            <a:r>
              <a:rPr lang="de-DE" sz="1000" dirty="0" err="1">
                <a:solidFill>
                  <a:schemeClr val="tx1"/>
                </a:solidFill>
              </a:rPr>
              <a:t>Doctors</a:t>
            </a:r>
            <a:r>
              <a:rPr lang="de-DE" sz="10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de-DE" sz="1000" dirty="0" err="1">
                <a:solidFill>
                  <a:schemeClr val="tx1"/>
                </a:solidFill>
              </a:rPr>
              <a:t>Crafsman</a:t>
            </a:r>
            <a:r>
              <a:rPr lang="de-DE" sz="1000" dirty="0">
                <a:solidFill>
                  <a:schemeClr val="tx1"/>
                </a:solidFill>
              </a:rPr>
              <a:t> / </a:t>
            </a:r>
            <a:r>
              <a:rPr lang="de-DE" sz="1000" dirty="0" err="1">
                <a:solidFill>
                  <a:schemeClr val="tx1"/>
                </a:solidFill>
              </a:rPr>
              <a:t>Shopkeeper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C24A6B9-8019-DA41-946B-01D6D35C885E}"/>
              </a:ext>
            </a:extLst>
          </p:cNvPr>
          <p:cNvSpPr/>
          <p:nvPr/>
        </p:nvSpPr>
        <p:spPr>
          <a:xfrm>
            <a:off x="1135934" y="5391777"/>
            <a:ext cx="2066092" cy="708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The </a:t>
            </a:r>
            <a:r>
              <a:rPr lang="de-DE" sz="1200" dirty="0" err="1">
                <a:solidFill>
                  <a:schemeClr val="tx1"/>
                </a:solidFill>
              </a:rPr>
              <a:t>lower</a:t>
            </a:r>
            <a:r>
              <a:rPr lang="de-DE" sz="1200" dirty="0">
                <a:solidFill>
                  <a:schemeClr val="tx1"/>
                </a:solidFill>
              </a:rPr>
              <a:t> Class</a:t>
            </a:r>
          </a:p>
          <a:p>
            <a:pPr algn="ctr"/>
            <a:r>
              <a:rPr lang="de-DE" sz="1000" dirty="0" err="1">
                <a:solidFill>
                  <a:schemeClr val="tx1"/>
                </a:solidFill>
              </a:rPr>
              <a:t>dishonest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professions</a:t>
            </a:r>
            <a:endParaRPr lang="de-DE" sz="1000" dirty="0">
              <a:solidFill>
                <a:schemeClr val="tx1"/>
              </a:solidFill>
            </a:endParaRPr>
          </a:p>
          <a:p>
            <a:pPr algn="ctr"/>
            <a:r>
              <a:rPr lang="de-DE" sz="1000" dirty="0" err="1">
                <a:solidFill>
                  <a:schemeClr val="tx1"/>
                </a:solidFill>
              </a:rPr>
              <a:t>lower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>
                <a:solidFill>
                  <a:schemeClr val="tx1"/>
                </a:solidFill>
              </a:rPr>
              <a:t>servants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BC27342-085C-DC4C-B306-591300FAAC9D}"/>
              </a:ext>
            </a:extLst>
          </p:cNvPr>
          <p:cNvSpPr/>
          <p:nvPr/>
        </p:nvSpPr>
        <p:spPr>
          <a:xfrm>
            <a:off x="5717978" y="3873195"/>
            <a:ext cx="1881266" cy="7087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solidFill>
                  <a:schemeClr val="bg1"/>
                </a:solidFill>
              </a:rPr>
              <a:t>Clergy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82B7474-587A-E045-92F1-6D6493D8C808}"/>
              </a:ext>
            </a:extLst>
          </p:cNvPr>
          <p:cNvSpPr/>
          <p:nvPr/>
        </p:nvSpPr>
        <p:spPr>
          <a:xfrm>
            <a:off x="3814997" y="1337113"/>
            <a:ext cx="1191718" cy="351779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King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5DF451D-FE0B-FF4F-B657-68860EFFCC46}"/>
              </a:ext>
            </a:extLst>
          </p:cNvPr>
          <p:cNvSpPr/>
          <p:nvPr/>
        </p:nvSpPr>
        <p:spPr>
          <a:xfrm>
            <a:off x="5787065" y="3225875"/>
            <a:ext cx="1743091" cy="4542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Abbot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5E5A8EC-75C3-9A4C-9C0F-469F00868436}"/>
              </a:ext>
            </a:extLst>
          </p:cNvPr>
          <p:cNvSpPr/>
          <p:nvPr/>
        </p:nvSpPr>
        <p:spPr>
          <a:xfrm>
            <a:off x="5933654" y="1844281"/>
            <a:ext cx="1449914" cy="351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Bishop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0DD980D-A81B-9B45-9CC0-77B725D0844F}"/>
              </a:ext>
            </a:extLst>
          </p:cNvPr>
          <p:cNvSpPr/>
          <p:nvPr/>
        </p:nvSpPr>
        <p:spPr>
          <a:xfrm>
            <a:off x="6115986" y="1337113"/>
            <a:ext cx="1109273" cy="351779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Pope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CA464B6-43A5-3A4A-90B7-982AA164E3D8}"/>
              </a:ext>
            </a:extLst>
          </p:cNvPr>
          <p:cNvSpPr txBox="1"/>
          <p:nvPr/>
        </p:nvSpPr>
        <p:spPr>
          <a:xfrm rot="16200000">
            <a:off x="2666754" y="2299738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High Nobility</a:t>
            </a:r>
          </a:p>
        </p:txBody>
      </p:sp>
      <p:sp>
        <p:nvSpPr>
          <p:cNvPr id="21" name="Geschweifte Klammer links 20">
            <a:extLst>
              <a:ext uri="{FF2B5EF4-FFF2-40B4-BE49-F238E27FC236}">
                <a16:creationId xmlns:a16="http://schemas.microsoft.com/office/drawing/2014/main" id="{A7257A37-E8B0-2D4D-AE4D-1216BEFCE1E5}"/>
              </a:ext>
            </a:extLst>
          </p:cNvPr>
          <p:cNvSpPr/>
          <p:nvPr/>
        </p:nvSpPr>
        <p:spPr>
          <a:xfrm>
            <a:off x="3365292" y="2020170"/>
            <a:ext cx="262328" cy="87442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F992D25-0C0C-054F-86AE-EDEDC805B31B}"/>
              </a:ext>
            </a:extLst>
          </p:cNvPr>
          <p:cNvSpPr txBox="1"/>
          <p:nvPr/>
        </p:nvSpPr>
        <p:spPr>
          <a:xfrm>
            <a:off x="1850704" y="3331792"/>
            <a:ext cx="1091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Lower</a:t>
            </a:r>
            <a:r>
              <a:rPr lang="de-DE" sz="1200" dirty="0"/>
              <a:t> Nobility</a:t>
            </a:r>
          </a:p>
        </p:txBody>
      </p:sp>
      <p:sp>
        <p:nvSpPr>
          <p:cNvPr id="23" name="Geschweifte Klammer links 22">
            <a:extLst>
              <a:ext uri="{FF2B5EF4-FFF2-40B4-BE49-F238E27FC236}">
                <a16:creationId xmlns:a16="http://schemas.microsoft.com/office/drawing/2014/main" id="{A9B3E130-5080-0346-A57B-77EFFD25BAE0}"/>
              </a:ext>
            </a:extLst>
          </p:cNvPr>
          <p:cNvSpPr/>
          <p:nvPr/>
        </p:nvSpPr>
        <p:spPr>
          <a:xfrm>
            <a:off x="2995895" y="3232793"/>
            <a:ext cx="134914" cy="44037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07FFE89-3322-AD41-8449-E50DB295E116}"/>
              </a:ext>
            </a:extLst>
          </p:cNvPr>
          <p:cNvSpPr txBox="1"/>
          <p:nvPr/>
        </p:nvSpPr>
        <p:spPr>
          <a:xfrm rot="16200000">
            <a:off x="5217998" y="2110790"/>
            <a:ext cx="67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Dynasts</a:t>
            </a:r>
            <a:endParaRPr lang="de-DE" sz="1200" dirty="0"/>
          </a:p>
        </p:txBody>
      </p:sp>
      <p:sp>
        <p:nvSpPr>
          <p:cNvPr id="25" name="Geschweifte Klammer rechts 24">
            <a:extLst>
              <a:ext uri="{FF2B5EF4-FFF2-40B4-BE49-F238E27FC236}">
                <a16:creationId xmlns:a16="http://schemas.microsoft.com/office/drawing/2014/main" id="{7D2463A1-40D6-D44E-B0B6-BE1D26D038C0}"/>
              </a:ext>
            </a:extLst>
          </p:cNvPr>
          <p:cNvSpPr/>
          <p:nvPr/>
        </p:nvSpPr>
        <p:spPr>
          <a:xfrm>
            <a:off x="5212444" y="2020170"/>
            <a:ext cx="243976" cy="525421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D50C1A1-7183-CA40-989F-55A7AF38EADC}"/>
              </a:ext>
            </a:extLst>
          </p:cNvPr>
          <p:cNvSpPr txBox="1"/>
          <p:nvPr/>
        </p:nvSpPr>
        <p:spPr>
          <a:xfrm>
            <a:off x="2759490" y="388515"/>
            <a:ext cx="33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Pyramid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Middle</a:t>
            </a:r>
            <a:r>
              <a:rPr lang="de-DE" dirty="0"/>
              <a:t> Ages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95B2097F-7413-474B-9E97-6E835D934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961" y="1175559"/>
            <a:ext cx="579800" cy="51127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B8BDCB3-A68A-924A-8B23-A85243859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316" y="1757821"/>
            <a:ext cx="523756" cy="45421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7184A8A-D4B9-3742-B919-7AB843414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606" y="2274716"/>
            <a:ext cx="714187" cy="36533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FE95332-9543-BE4B-BC7A-CC600860B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684" y="2746680"/>
            <a:ext cx="794479" cy="27310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238F89F-C04F-1546-862A-CA80FA666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515" y="1717232"/>
            <a:ext cx="694476" cy="564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026244D-0BC3-3245-B3FB-3D8AA0264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8716" y="3092936"/>
            <a:ext cx="686010" cy="73156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4CFE51C-D2CD-9B48-A9EE-E27F0AB3F4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410"/>
          <a:stretch/>
        </p:blipFill>
        <p:spPr>
          <a:xfrm>
            <a:off x="1148963" y="2931191"/>
            <a:ext cx="633903" cy="85423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01960BF-CAA5-2C42-93B5-38D77D4A7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485" y="3873195"/>
            <a:ext cx="470181" cy="70879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004166FC-E71D-884D-8B5F-CC8A79D2F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263" y="4626088"/>
            <a:ext cx="906626" cy="991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037F9DD-CA3F-BF4C-AF87-9D128D82C9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6615" y="3873195"/>
            <a:ext cx="570211" cy="74444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7E7CF32-35D6-524A-946F-C11BAA9B0D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5916" y="994469"/>
            <a:ext cx="520075" cy="7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6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267</Words>
  <Application>Microsoft Macintosh PowerPoint</Application>
  <PresentationFormat>Bildschirmpräsentation (4:3)</PresentationFormat>
  <Paragraphs>61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Patrick Wild</dc:creator>
  <cp:lastModifiedBy>Patrick Wild</cp:lastModifiedBy>
  <cp:revision>8</cp:revision>
  <dcterms:created xsi:type="dcterms:W3CDTF">2019-11-24T15:10:55Z</dcterms:created>
  <dcterms:modified xsi:type="dcterms:W3CDTF">2019-11-24T16:20:38Z</dcterms:modified>
</cp:coreProperties>
</file>